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10"/>
  </p:notesMasterIdLst>
  <p:handoutMasterIdLst>
    <p:handoutMasterId r:id="rId11"/>
  </p:handoutMasterIdLst>
  <p:sldIdLst>
    <p:sldId id="469" r:id="rId2"/>
    <p:sldId id="574" r:id="rId3"/>
    <p:sldId id="538" r:id="rId4"/>
    <p:sldId id="576" r:id="rId5"/>
    <p:sldId id="577" r:id="rId6"/>
    <p:sldId id="578" r:id="rId7"/>
    <p:sldId id="579" r:id="rId8"/>
    <p:sldId id="575" r:id="rId9"/>
  </p:sldIdLst>
  <p:sldSz cx="10075863" cy="7556500"/>
  <p:notesSz cx="6797675" cy="98726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C00"/>
    <a:srgbClr val="F1A664"/>
    <a:srgbClr val="0000FF"/>
    <a:srgbClr val="F4F4F4"/>
    <a:srgbClr val="7E7EB6"/>
    <a:srgbClr val="FEF9D6"/>
    <a:srgbClr val="FFFDEF"/>
    <a:srgbClr val="E7E2DD"/>
    <a:srgbClr val="EAE8E6"/>
    <a:srgbClr val="E2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1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97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402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619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619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r">
              <a:defRPr sz="1200"/>
            </a:lvl1pPr>
          </a:lstStyle>
          <a:p>
            <a:fld id="{F0BACCD9-5D1E-4812-AACF-3C3632E23DF8}" type="datetimeFigureOut">
              <a:rPr lang="ko-KR" altLang="en-US" smtClean="0"/>
              <a:t>2024-10-18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7044"/>
            <a:ext cx="2946247" cy="495619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377044"/>
            <a:ext cx="2946246" cy="495619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r">
              <a:defRPr sz="1200"/>
            </a:lvl1pPr>
          </a:lstStyle>
          <a:p>
            <a:fld id="{1A5D6FB0-9178-4946-993D-BC7851F145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557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</p:spPr>
        <p:txBody>
          <a:bodyPr lIns="91815" tIns="45907" rIns="91815" bIns="45907"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06357" y="4689516"/>
            <a:ext cx="4984962" cy="4442699"/>
          </a:xfrm>
          <a:prstGeom prst="rect">
            <a:avLst/>
          </a:prstGeom>
        </p:spPr>
        <p:txBody>
          <a:bodyPr lIns="91815" tIns="45907" rIns="91815" bIns="45907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711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연혁</a:t>
            </a:r>
            <a:r>
              <a:rPr lang="en-US" altLang="ko-KR" dirty="0"/>
              <a:t>/</a:t>
            </a:r>
            <a:r>
              <a:rPr lang="ko-KR" altLang="en-US" dirty="0"/>
              <a:t>편제</a:t>
            </a:r>
            <a:r>
              <a:rPr lang="en-US" altLang="ko-KR" dirty="0"/>
              <a:t>/</a:t>
            </a:r>
            <a:r>
              <a:rPr lang="ko-KR" altLang="en-US" dirty="0"/>
              <a:t>비전</a:t>
            </a:r>
            <a:r>
              <a:rPr lang="en-US" altLang="ko-KR" dirty="0"/>
              <a:t>/</a:t>
            </a:r>
            <a:r>
              <a:rPr lang="ko-KR" altLang="en-US" dirty="0"/>
              <a:t>학생</a:t>
            </a:r>
            <a:r>
              <a:rPr lang="en-US" altLang="ko-KR" dirty="0"/>
              <a:t>,</a:t>
            </a:r>
            <a:r>
              <a:rPr lang="ko-KR" altLang="en-US" dirty="0"/>
              <a:t>교원</a:t>
            </a:r>
            <a:r>
              <a:rPr lang="en-US" altLang="ko-KR" dirty="0"/>
              <a:t>,</a:t>
            </a:r>
            <a:r>
              <a:rPr lang="ko-KR" altLang="en-US" dirty="0"/>
              <a:t>시설현황</a:t>
            </a:r>
            <a:r>
              <a:rPr lang="en-US" altLang="ko-KR" dirty="0"/>
              <a:t>/</a:t>
            </a:r>
            <a:r>
              <a:rPr lang="en-US" altLang="ko-KR" baseline="0" dirty="0"/>
              <a:t> </a:t>
            </a:r>
            <a:r>
              <a:rPr lang="ko-KR" altLang="en-US" baseline="0" dirty="0"/>
              <a:t>교원보직현황</a:t>
            </a:r>
            <a:r>
              <a:rPr lang="en-US" altLang="ko-KR" baseline="0" dirty="0"/>
              <a:t>/ </a:t>
            </a:r>
            <a:r>
              <a:rPr lang="ko-KR" altLang="en-US" baseline="0" dirty="0"/>
              <a:t>연구소 </a:t>
            </a:r>
            <a:r>
              <a:rPr lang="en-US" altLang="ko-KR" baseline="0" dirty="0"/>
              <a:t>/ </a:t>
            </a:r>
            <a:r>
              <a:rPr lang="ko-KR" altLang="en-US" baseline="0" dirty="0" err="1"/>
              <a:t>창의융합형공학인재양성사업소개</a:t>
            </a:r>
            <a:r>
              <a:rPr lang="ko-KR" altLang="en-US" baseline="0" dirty="0"/>
              <a:t> 및 결과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006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138129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356" y="2147715"/>
            <a:ext cx="9201150" cy="4324350"/>
          </a:xfrm>
          <a:prstGeom prst="rect">
            <a:avLst/>
          </a:prstGeom>
        </p:spPr>
      </p:pic>
      <p:sp>
        <p:nvSpPr>
          <p:cNvPr id="2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67129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이미지" descr="이미지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244421"/>
            <a:ext cx="10075863" cy="311300"/>
          </a:xfrm>
          <a:prstGeom prst="rect">
            <a:avLst/>
          </a:prstGeom>
          <a:ln w="3175">
            <a:miter lim="400000"/>
          </a:ln>
        </p:spPr>
      </p:pic>
      <p:sp>
        <p:nvSpPr>
          <p:cNvPr id="34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5" name="c타입 내지 상단바.png" descr="c타입 내지 상단ᄇ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5985" y="197"/>
            <a:ext cx="10164340" cy="911272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89092122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23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원"/>
          <p:cNvSpPr/>
          <p:nvPr/>
        </p:nvSpPr>
        <p:spPr>
          <a:xfrm>
            <a:off x="9086615" y="2976945"/>
            <a:ext cx="1227037" cy="1299147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  <a:alpha val="30000"/>
            </a:scheme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pic>
        <p:nvPicPr>
          <p:cNvPr id="3" name="b타입 표지 원01.png" descr="b타입 표지 원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37147" y="6393929"/>
            <a:ext cx="1227599" cy="1299742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b타입 표지 원01.png" descr="b타입 표지 원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238601" y="2989334"/>
            <a:ext cx="1227599" cy="1299742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원"/>
          <p:cNvSpPr/>
          <p:nvPr/>
        </p:nvSpPr>
        <p:spPr>
          <a:xfrm>
            <a:off x="-299531" y="3986595"/>
            <a:ext cx="1227037" cy="1299147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  <a:alpha val="30000"/>
            </a:scheme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sp>
        <p:nvSpPr>
          <p:cNvPr id="6" name="원"/>
          <p:cNvSpPr/>
          <p:nvPr/>
        </p:nvSpPr>
        <p:spPr>
          <a:xfrm>
            <a:off x="1037920" y="6437695"/>
            <a:ext cx="1227037" cy="1299147"/>
          </a:xfrm>
          <a:prstGeom prst="ellipse">
            <a:avLst/>
          </a:prstGeom>
          <a:solidFill>
            <a:srgbClr val="D6D5D5">
              <a:alpha val="30000"/>
            </a:srgb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sp>
        <p:nvSpPr>
          <p:cNvPr id="7" name="원"/>
          <p:cNvSpPr/>
          <p:nvPr/>
        </p:nvSpPr>
        <p:spPr>
          <a:xfrm>
            <a:off x="6915507" y="6437695"/>
            <a:ext cx="1227037" cy="1299147"/>
          </a:xfrm>
          <a:prstGeom prst="ellipse">
            <a:avLst/>
          </a:prstGeom>
          <a:solidFill>
            <a:srgbClr val="D6D5D5">
              <a:alpha val="30000"/>
            </a:srgbClr>
          </a:solidFill>
          <a:ln w="3175">
            <a:miter lim="400000"/>
          </a:ln>
        </p:spPr>
        <p:txBody>
          <a:bodyPr lIns="37172" tIns="37172" rIns="37172" bIns="37172" anchor="ctr"/>
          <a:lstStyle/>
          <a:p>
            <a:pPr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11"/>
          </a:p>
        </p:txBody>
      </p:sp>
      <p:pic>
        <p:nvPicPr>
          <p:cNvPr id="8" name="c타입 표지 이미지.png" descr="c타입 표지 이미지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604807" y="1556387"/>
            <a:ext cx="5122263" cy="5504888"/>
          </a:xfrm>
          <a:prstGeom prst="rect">
            <a:avLst/>
          </a:prstGeom>
          <a:ln w="3175">
            <a:miter lim="400000"/>
          </a:ln>
        </p:spPr>
      </p:pic>
      <p:sp>
        <p:nvSpPr>
          <p:cNvPr id="9" name="제목 텍스트"/>
          <p:cNvSpPr txBox="1">
            <a:spLocks noGrp="1"/>
          </p:cNvSpPr>
          <p:nvPr>
            <p:ph type="title"/>
          </p:nvPr>
        </p:nvSpPr>
        <p:spPr>
          <a:xfrm>
            <a:off x="1209191" y="1269256"/>
            <a:ext cx="7657481" cy="25581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356" tIns="39356" rIns="39356" bIns="39356" anchor="b">
            <a:normAutofit/>
          </a:bodyPr>
          <a:lstStyle/>
          <a:p>
            <a:r>
              <a:t>제목 텍스트</a:t>
            </a:r>
          </a:p>
        </p:txBody>
      </p:sp>
      <p:sp>
        <p:nvSpPr>
          <p:cNvPr id="11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9531263" y="7302295"/>
            <a:ext cx="244590" cy="210286"/>
          </a:xfrm>
          <a:prstGeom prst="rect">
            <a:avLst/>
          </a:prstGeom>
          <a:ln w="3175">
            <a:miter lim="400000"/>
          </a:ln>
        </p:spPr>
        <p:txBody>
          <a:bodyPr wrap="none" lIns="39356" tIns="39356" rIns="39356" bIns="39356">
            <a:spAutoFit/>
          </a:bodyPr>
          <a:lstStyle>
            <a:lvl1pPr>
              <a:defRPr sz="850" b="0">
                <a:latin typeface="Gotham"/>
                <a:ea typeface="Gotham"/>
                <a:cs typeface="Gotham"/>
                <a:sym typeface="Gotha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126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ransition spd="med"/>
  <p:txStyles>
    <p:title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맑은 고딕" panose="020B0503020000020004" pitchFamily="50" charset="-127"/>
          <a:ea typeface="맑은 고딕" panose="020B0503020000020004" pitchFamily="50" charset="-127"/>
          <a:cs typeface="+mn-cs"/>
          <a:sym typeface="Helvetica Neue Medium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35864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671728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07593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343457" algn="ctr" defTabSz="4274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1pPr>
      <a:lvl2pPr marL="0" marR="0" indent="215913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2pPr>
      <a:lvl3pPr marL="0" marR="0" indent="431825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3pPr>
      <a:lvl4pPr marL="0" marR="0" indent="647738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4pPr>
      <a:lvl5pPr marL="0" marR="0" indent="863651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5pPr>
      <a:lvl6pPr marL="0" marR="0" indent="1079564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6pPr>
      <a:lvl7pPr marL="0" marR="0" indent="1295476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7pPr>
      <a:lvl8pPr marL="0" marR="0" indent="1511389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8pPr>
      <a:lvl9pPr marL="0" marR="0" indent="1727302" algn="ctr" defTabSz="42748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otha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1875636" y="216167"/>
            <a:ext cx="8200227" cy="7132068"/>
          </a:xfrm>
          <a:prstGeom prst="rect">
            <a:avLst/>
          </a:prstGeom>
          <a:solidFill>
            <a:srgbClr val="D3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86173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6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Helvetica Neue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981406" y="216167"/>
            <a:ext cx="6543273" cy="7132069"/>
            <a:chOff x="3777076" y="0"/>
            <a:chExt cx="1977612" cy="6858000"/>
          </a:xfrm>
          <a:solidFill>
            <a:schemeClr val="bg1"/>
          </a:solidFill>
        </p:grpSpPr>
        <p:sp>
          <p:nvSpPr>
            <p:cNvPr id="5" name="직각 삼각형 38"/>
            <p:cNvSpPr>
              <a:spLocks noChangeArrowheads="1"/>
            </p:cNvSpPr>
            <p:nvPr/>
          </p:nvSpPr>
          <p:spPr bwMode="auto">
            <a:xfrm>
              <a:off x="4198938" y="0"/>
              <a:ext cx="1555750" cy="6858000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861731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9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Helvetica Neue"/>
              </a:endParaRPr>
            </a:p>
          </p:txBody>
        </p:sp>
        <p:sp>
          <p:nvSpPr>
            <p:cNvPr id="6" name="직사각형 3"/>
            <p:cNvSpPr>
              <a:spLocks noChangeArrowheads="1"/>
            </p:cNvSpPr>
            <p:nvPr/>
          </p:nvSpPr>
          <p:spPr bwMode="auto">
            <a:xfrm>
              <a:off x="3777076" y="0"/>
              <a:ext cx="421861" cy="685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861731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9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Helvetica Neue"/>
              </a:endParaRP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2554" r="28167" b="806"/>
          <a:stretch/>
        </p:blipFill>
        <p:spPr>
          <a:xfrm>
            <a:off x="179055" y="2463185"/>
            <a:ext cx="2630131" cy="2630131"/>
          </a:xfrm>
          <a:prstGeom prst="flowChartConnector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00" y="562912"/>
            <a:ext cx="1700893" cy="17098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009" y="6579067"/>
            <a:ext cx="1553845" cy="483002"/>
          </a:xfrm>
          <a:prstGeom prst="rect">
            <a:avLst/>
          </a:prstGeom>
        </p:spPr>
      </p:pic>
      <p:cxnSp>
        <p:nvCxnSpPr>
          <p:cNvPr id="11" name="직선 연결선 19"/>
          <p:cNvCxnSpPr>
            <a:cxnSpLocks noChangeShapeType="1"/>
          </p:cNvCxnSpPr>
          <p:nvPr/>
        </p:nvCxnSpPr>
        <p:spPr bwMode="auto">
          <a:xfrm>
            <a:off x="4045306" y="2092806"/>
            <a:ext cx="996964" cy="1340714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2" name="직선 연결선 28"/>
          <p:cNvCxnSpPr>
            <a:cxnSpLocks noChangeShapeType="1"/>
          </p:cNvCxnSpPr>
          <p:nvPr/>
        </p:nvCxnSpPr>
        <p:spPr bwMode="auto">
          <a:xfrm>
            <a:off x="6850837" y="3395322"/>
            <a:ext cx="1885017" cy="2559732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076420A-DCFC-7B51-5365-BF7CA270A1DC}"/>
              </a:ext>
            </a:extLst>
          </p:cNvPr>
          <p:cNvSpPr txBox="1"/>
          <p:nvPr/>
        </p:nvSpPr>
        <p:spPr>
          <a:xfrm>
            <a:off x="3079033" y="3536004"/>
            <a:ext cx="629458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61731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0" i="0" u="none" strike="noStrike" kern="1200" cap="none" spc="-283" normalizeH="0" baseline="0" noProof="0" dirty="0">
                <a:ln>
                  <a:noFill/>
                </a:ln>
                <a:solidFill>
                  <a:srgbClr val="E86C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Helvetica Neue"/>
              </a:rPr>
              <a:t>공사계획서</a:t>
            </a:r>
            <a:endParaRPr kumimoji="0" lang="en-US" altLang="ko-KR" sz="4800" b="0" i="0" u="none" strike="noStrike" kern="1200" cap="none" spc="-283" normalizeH="0" baseline="0" noProof="0" dirty="0">
              <a:ln>
                <a:noFill/>
              </a:ln>
              <a:solidFill>
                <a:srgbClr val="E86C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  <a:sym typeface="Helvetica Neue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3087837" y="3450649"/>
            <a:ext cx="6285782" cy="3351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3079033" y="3000144"/>
            <a:ext cx="485261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861731" latinLnBrk="1" hangingPunct="1">
              <a:defRPr/>
            </a:pPr>
            <a:r>
              <a:rPr lang="ko-KR" altLang="en-US" sz="2500" dirty="0">
                <a:solidFill>
                  <a:srgbClr val="E86C00"/>
                </a:solidFill>
              </a:rPr>
              <a:t>동국대학교 </a:t>
            </a:r>
            <a:r>
              <a:rPr lang="ko-KR" altLang="en-US" sz="2500" dirty="0" err="1">
                <a:solidFill>
                  <a:srgbClr val="E86C00"/>
                </a:solidFill>
              </a:rPr>
              <a:t>서버실</a:t>
            </a:r>
            <a:r>
              <a:rPr lang="ko-KR" altLang="en-US" sz="2500" dirty="0">
                <a:solidFill>
                  <a:srgbClr val="E86C00"/>
                </a:solidFill>
              </a:rPr>
              <a:t> 환경개선공사</a:t>
            </a:r>
          </a:p>
        </p:txBody>
      </p:sp>
    </p:spTree>
    <p:extLst>
      <p:ext uri="{BB962C8B-B14F-4D97-AF65-F5344CB8AC3E}">
        <p14:creationId xmlns:p14="http://schemas.microsoft.com/office/powerpoint/2010/main" val="992028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38532" y="1641338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목적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8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서버실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환경 개선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기간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2024. 11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– 2025. 1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월 예정 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별도협의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장소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동국대학교 신공학관 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5127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호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공사 내용 및 기대효과 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추가적인 서버 설치 공간 확보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800" u="sng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높은 수준의 사물인터넷 기술 및 인공지능 교육을 제공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하기 위해 추가적인 연구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교육용 서버 구매 예정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이를 위한 공간을 확보하고자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불필요한 </a:t>
            </a:r>
            <a:r>
              <a:rPr lang="ko-KR" altLang="en-US" sz="1800" u="sng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가벽</a:t>
            </a:r>
            <a:r>
              <a:rPr lang="ko-KR" altLang="en-US" sz="1800" u="sng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제거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소음 감소로 인한 근무 환경 개선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현재 서버실의 소음 문제로 인해 주변 연구실의 연구 환경 저하 문제 </a:t>
            </a:r>
            <a:r>
              <a:rPr lang="ko-KR" altLang="en-US" sz="18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발생중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서버실의 소음을 줄이기 위한 적절한 </a:t>
            </a:r>
            <a:r>
              <a:rPr lang="ko-KR" altLang="en-US" sz="18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방음문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및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8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차음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벽제를 설치하여 연구 환경 개선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서버실</a:t>
            </a: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환경 개선 공사 개요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07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71800" y="1852613"/>
            <a:ext cx="1007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624457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38532" y="1641338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2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서버실</a:t>
            </a: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환경개선 공사 장소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서버실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위치 </a:t>
            </a:r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신공학관 </a:t>
            </a:r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5127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</a:t>
            </a:r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면적 </a:t>
            </a:r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10.6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</a:t>
            </a:r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07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D34911D-6830-45AD-A95C-37945107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89" y="1831172"/>
            <a:ext cx="7983699" cy="4900133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C6C8A0F-F503-407E-BD9F-A1C50592BE38}"/>
              </a:ext>
            </a:extLst>
          </p:cNvPr>
          <p:cNvSpPr/>
          <p:nvPr/>
        </p:nvSpPr>
        <p:spPr>
          <a:xfrm>
            <a:off x="2379643" y="3525398"/>
            <a:ext cx="1542362" cy="1222872"/>
          </a:xfrm>
          <a:prstGeom prst="rect">
            <a:avLst/>
          </a:prstGeom>
          <a:solidFill>
            <a:schemeClr val="accent1">
              <a:alpha val="1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356" tIns="39356" rIns="39356" bIns="39356" numCol="1" spcCol="38100" rtlCol="0" anchor="ctr">
            <a:spAutoFit/>
          </a:bodyPr>
          <a:lstStyle/>
          <a:p>
            <a: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7628618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38532" y="1641338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3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서버실</a:t>
            </a: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공간현황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정사각형 구조의 단일 방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07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13" name="내용 개체 틀 8">
            <a:extLst>
              <a:ext uri="{FF2B5EF4-FFF2-40B4-BE49-F238E27FC236}">
                <a16:creationId xmlns:a16="http://schemas.microsoft.com/office/drawing/2014/main" id="{CDEB10F3-0A95-489C-BC3E-AD9FDEF337F8}"/>
              </a:ext>
            </a:extLst>
          </p:cNvPr>
          <p:cNvSpPr txBox="1">
            <a:spLocks/>
          </p:cNvSpPr>
          <p:nvPr/>
        </p:nvSpPr>
        <p:spPr>
          <a:xfrm>
            <a:off x="174908" y="1658446"/>
            <a:ext cx="11667280" cy="4769362"/>
          </a:xfrm>
          <a:prstGeom prst="rect">
            <a:avLst/>
          </a:prstGeom>
        </p:spPr>
        <p:txBody>
          <a:bodyPr/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35864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71728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07593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343457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 algn="l" hangingPunct="1"/>
            <a:r>
              <a:rPr lang="ko-KR" altLang="en-US" sz="1800" dirty="0">
                <a:latin typeface="HY중고딕" panose="02030600000101010101" pitchFamily="18" charset="-127"/>
                <a:ea typeface="HY중고딕" panose="02030600000101010101" pitchFamily="18" charset="-127"/>
              </a:rPr>
              <a:t>다수의 서버 및 실습 교육을 위한 컴퓨터</a:t>
            </a:r>
            <a:r>
              <a:rPr lang="en-US" altLang="ko-KR" sz="1800" dirty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800" dirty="0">
                <a:latin typeface="HY중고딕" panose="02030600000101010101" pitchFamily="18" charset="-127"/>
                <a:ea typeface="HY중고딕" panose="02030600000101010101" pitchFamily="18" charset="-127"/>
              </a:rPr>
              <a:t>모니터 보관 중</a:t>
            </a:r>
            <a:endParaRPr lang="en-US" altLang="ko-KR" sz="18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 algn="l" hangingPunct="1"/>
            <a:r>
              <a:rPr lang="ko-KR" altLang="en-US" sz="1800" dirty="0">
                <a:latin typeface="HY중고딕" panose="02030600000101010101" pitchFamily="18" charset="-127"/>
                <a:ea typeface="HY중고딕" panose="02030600000101010101" pitchFamily="18" charset="-127"/>
              </a:rPr>
              <a:t>공간 활용을 어렵게 하는 </a:t>
            </a:r>
            <a:r>
              <a:rPr lang="ko-KR" altLang="en-US" sz="1800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가벽</a:t>
            </a:r>
            <a:r>
              <a:rPr lang="ko-KR" altLang="en-US" sz="18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존재 </a:t>
            </a:r>
          </a:p>
        </p:txBody>
      </p:sp>
      <p:pic>
        <p:nvPicPr>
          <p:cNvPr id="14" name="내용 개체 틀 6" descr="실내, 텍스트, 컴퓨터, 바닥이(가) 표시된 사진&#10;&#10;자동 생성된 설명">
            <a:extLst>
              <a:ext uri="{FF2B5EF4-FFF2-40B4-BE49-F238E27FC236}">
                <a16:creationId xmlns:a16="http://schemas.microsoft.com/office/drawing/2014/main" id="{CB536895-3616-43D8-98B9-97A3CA5AE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79" y="2762506"/>
            <a:ext cx="4203539" cy="370415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B1CC627-049A-45DE-BD19-3F65A8ECD7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0407" y="2297482"/>
            <a:ext cx="3704152" cy="4634202"/>
          </a:xfrm>
          <a:prstGeom prst="rect">
            <a:avLst/>
          </a:prstGeom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5D44AB4E-7CF7-4DE6-BA03-D3BC7707562F}"/>
              </a:ext>
            </a:extLst>
          </p:cNvPr>
          <p:cNvCxnSpPr>
            <a:cxnSpLocks/>
          </p:cNvCxnSpPr>
          <p:nvPr/>
        </p:nvCxnSpPr>
        <p:spPr>
          <a:xfrm flipH="1">
            <a:off x="5728771" y="2203704"/>
            <a:ext cx="1543260" cy="15745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E7FFDB45-8C96-49AF-AC26-2DBDE4DA664B}"/>
              </a:ext>
            </a:extLst>
          </p:cNvPr>
          <p:cNvCxnSpPr>
            <a:cxnSpLocks/>
          </p:cNvCxnSpPr>
          <p:nvPr/>
        </p:nvCxnSpPr>
        <p:spPr>
          <a:xfrm flipH="1">
            <a:off x="6524254" y="2185416"/>
            <a:ext cx="1712147" cy="28823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743E45C-FA12-447D-A055-D9A55A905F43}"/>
              </a:ext>
            </a:extLst>
          </p:cNvPr>
          <p:cNvSpPr txBox="1"/>
          <p:nvPr/>
        </p:nvSpPr>
        <p:spPr>
          <a:xfrm>
            <a:off x="6524254" y="1646049"/>
            <a:ext cx="2555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rgbClr val="C00000"/>
                </a:solidFill>
              </a:rPr>
              <a:t>가벽</a:t>
            </a:r>
            <a:br>
              <a:rPr lang="en-US" altLang="ko-KR" sz="1200" b="1" dirty="0">
                <a:solidFill>
                  <a:srgbClr val="C00000"/>
                </a:solidFill>
              </a:rPr>
            </a:b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 err="1">
                <a:solidFill>
                  <a:srgbClr val="C00000"/>
                </a:solidFill>
              </a:rPr>
              <a:t>가벽</a:t>
            </a:r>
            <a:r>
              <a:rPr lang="ko-KR" altLang="en-US" sz="1200" b="1" dirty="0">
                <a:solidFill>
                  <a:srgbClr val="C00000"/>
                </a:solidFill>
              </a:rPr>
              <a:t> 하단이 </a:t>
            </a:r>
            <a:r>
              <a:rPr lang="ko-KR" altLang="en-US" sz="1200" b="1" dirty="0" err="1">
                <a:solidFill>
                  <a:srgbClr val="C00000"/>
                </a:solidFill>
              </a:rPr>
              <a:t>튀어나와있음</a:t>
            </a:r>
            <a:r>
              <a:rPr lang="en-US" altLang="ko-KR" sz="1200" b="1" dirty="0">
                <a:solidFill>
                  <a:srgbClr val="C00000"/>
                </a:solidFill>
              </a:rPr>
              <a:t>)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1526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08085" y="1658446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3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서버실</a:t>
            </a: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공간현황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정사각형 구조의 단일 방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내용 개체 틀 8">
            <a:extLst>
              <a:ext uri="{FF2B5EF4-FFF2-40B4-BE49-F238E27FC236}">
                <a16:creationId xmlns:a16="http://schemas.microsoft.com/office/drawing/2014/main" id="{CDEB10F3-0A95-489C-BC3E-AD9FDEF337F8}"/>
              </a:ext>
            </a:extLst>
          </p:cNvPr>
          <p:cNvSpPr txBox="1">
            <a:spLocks/>
          </p:cNvSpPr>
          <p:nvPr/>
        </p:nvSpPr>
        <p:spPr>
          <a:xfrm>
            <a:off x="174908" y="1658446"/>
            <a:ext cx="9616180" cy="4769362"/>
          </a:xfrm>
          <a:prstGeom prst="rect">
            <a:avLst/>
          </a:prstGeom>
        </p:spPr>
        <p:txBody>
          <a:bodyPr/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35864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71728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07593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343457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 algn="l"/>
            <a:r>
              <a:rPr lang="ko-KR" altLang="en-US" sz="1800" dirty="0"/>
              <a:t>방음이 되지 않는 일반 벽과 문</a:t>
            </a:r>
            <a:endParaRPr lang="en-US" altLang="ko-KR" sz="1800" dirty="0"/>
          </a:p>
          <a:p>
            <a:pPr lvl="1" algn="l"/>
            <a:r>
              <a:rPr lang="ko-KR" altLang="en-US" sz="1800" dirty="0"/>
              <a:t>주변 공간에 소음이 전달되고 있음</a:t>
            </a:r>
          </a:p>
        </p:txBody>
      </p:sp>
      <p:pic>
        <p:nvPicPr>
          <p:cNvPr id="20" name="내용 개체 틀 6" descr="실내, 텍스트, 컴퓨터, 바닥이(가) 표시된 사진&#10;&#10;자동 생성된 설명">
            <a:extLst>
              <a:ext uri="{FF2B5EF4-FFF2-40B4-BE49-F238E27FC236}">
                <a16:creationId xmlns:a16="http://schemas.microsoft.com/office/drawing/2014/main" id="{96C6553C-2D28-4C4B-AF58-E01E9B973E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21"/>
          <a:stretch/>
        </p:blipFill>
        <p:spPr>
          <a:xfrm>
            <a:off x="284775" y="2421443"/>
            <a:ext cx="4617974" cy="380308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FE01A61-5963-4DD3-B388-E6B8A9CC0D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330" r="-2540" b="23402"/>
          <a:stretch/>
        </p:blipFill>
        <p:spPr>
          <a:xfrm rot="5400000">
            <a:off x="6485711" y="3351316"/>
            <a:ext cx="3932887" cy="212028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84DEBEC3-1A88-495D-B54F-36F5CE14E4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42" b="21401"/>
          <a:stretch/>
        </p:blipFill>
        <p:spPr>
          <a:xfrm rot="5400000">
            <a:off x="4245838" y="3211789"/>
            <a:ext cx="3803088" cy="22695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7A9C16E-17E2-4C06-803A-B3808B706D7E}"/>
              </a:ext>
            </a:extLst>
          </p:cNvPr>
          <p:cNvSpPr txBox="1"/>
          <p:nvPr/>
        </p:nvSpPr>
        <p:spPr>
          <a:xfrm>
            <a:off x="936435" y="6493393"/>
            <a:ext cx="2913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&lt;</a:t>
            </a:r>
            <a:r>
              <a:rPr lang="ko-KR" altLang="en-US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일반 벽의 모습</a:t>
            </a:r>
            <a:r>
              <a:rPr lang="en-US" altLang="ko-KR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&gt;</a:t>
            </a:r>
            <a:endParaRPr lang="ko-KR" altLang="en-US" sz="16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D831D9-51B7-4525-89F0-E7E6BC7E90D2}"/>
              </a:ext>
            </a:extLst>
          </p:cNvPr>
          <p:cNvSpPr txBox="1"/>
          <p:nvPr/>
        </p:nvSpPr>
        <p:spPr>
          <a:xfrm>
            <a:off x="4883818" y="6507931"/>
            <a:ext cx="462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&lt;</a:t>
            </a:r>
            <a:r>
              <a:rPr lang="ko-KR" altLang="en-US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현재 출입문의 내</a:t>
            </a:r>
            <a:r>
              <a:rPr lang="en-US" altLang="ko-KR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lang="ko-KR" altLang="en-US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외부 모습</a:t>
            </a:r>
            <a:r>
              <a:rPr lang="en-US" altLang="ko-KR" sz="1600" dirty="0">
                <a:latin typeface="HY중고딕" panose="02030600000101010101" pitchFamily="18" charset="-127"/>
                <a:ea typeface="HY중고딕" panose="02030600000101010101" pitchFamily="18" charset="-127"/>
              </a:rPr>
              <a:t>&gt;</a:t>
            </a:r>
            <a:endParaRPr lang="ko-KR" altLang="en-US" sz="16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2149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08085" y="1658446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altLang="ko-K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공사계획안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가벽제거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내용 개체 틀 8">
            <a:extLst>
              <a:ext uri="{FF2B5EF4-FFF2-40B4-BE49-F238E27FC236}">
                <a16:creationId xmlns:a16="http://schemas.microsoft.com/office/drawing/2014/main" id="{CDEB10F3-0A95-489C-BC3E-AD9FDEF337F8}"/>
              </a:ext>
            </a:extLst>
          </p:cNvPr>
          <p:cNvSpPr txBox="1">
            <a:spLocks/>
          </p:cNvSpPr>
          <p:nvPr/>
        </p:nvSpPr>
        <p:spPr>
          <a:xfrm>
            <a:off x="174908" y="1658446"/>
            <a:ext cx="9616180" cy="4769362"/>
          </a:xfrm>
          <a:prstGeom prst="rect">
            <a:avLst/>
          </a:prstGeom>
        </p:spPr>
        <p:txBody>
          <a:bodyPr/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35864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71728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07593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343457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/>
              <a:t>서버와 컴퓨터</a:t>
            </a:r>
            <a:r>
              <a:rPr lang="en-US" altLang="ko-KR" sz="1800" dirty="0"/>
              <a:t>, </a:t>
            </a:r>
            <a:r>
              <a:rPr lang="ko-KR" altLang="en-US" sz="1800" dirty="0"/>
              <a:t>모니터 장비를 안전하게 이동하거나 보호 커버를 씌움</a:t>
            </a:r>
            <a:endParaRPr lang="en-US" altLang="ko-KR" sz="1800" dirty="0"/>
          </a:p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/>
              <a:t>스탠드 에어컨은 전원</a:t>
            </a:r>
            <a:r>
              <a:rPr lang="en-US" altLang="ko-KR" sz="1800" dirty="0"/>
              <a:t>OFF </a:t>
            </a:r>
            <a:r>
              <a:rPr lang="ko-KR" altLang="en-US" sz="1800" dirty="0"/>
              <a:t>후 보양</a:t>
            </a:r>
            <a:endParaRPr lang="en-US" altLang="ko-KR" sz="1800" dirty="0"/>
          </a:p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 err="1"/>
              <a:t>가벽</a:t>
            </a:r>
            <a:r>
              <a:rPr lang="ko-KR" altLang="en-US" sz="1800" dirty="0"/>
              <a:t> 철거 후 잔해 및 </a:t>
            </a:r>
            <a:r>
              <a:rPr lang="ko-KR" altLang="en-US" sz="1800" dirty="0" err="1"/>
              <a:t>가벽</a:t>
            </a:r>
            <a:r>
              <a:rPr lang="ko-KR" altLang="en-US" sz="1800" dirty="0"/>
              <a:t> 수거</a:t>
            </a:r>
            <a:endParaRPr lang="en-US" altLang="ko-KR" sz="1800" dirty="0"/>
          </a:p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 err="1"/>
              <a:t>가벽</a:t>
            </a:r>
            <a:r>
              <a:rPr lang="ko-KR" altLang="en-US" sz="1800" dirty="0"/>
              <a:t> 철거면 벽과 바닥 보수는 </a:t>
            </a:r>
            <a:endParaRPr lang="en-US" altLang="ko-KR" sz="1800" dirty="0"/>
          </a:p>
          <a:p>
            <a:pPr lvl="1" algn="l">
              <a:lnSpc>
                <a:spcPct val="200000"/>
              </a:lnSpc>
            </a:pPr>
            <a:r>
              <a:rPr lang="en-US" altLang="ko-KR" sz="1800" dirty="0"/>
              <a:t>     </a:t>
            </a:r>
            <a:r>
              <a:rPr lang="ko-KR" altLang="en-US" sz="1800" dirty="0" err="1"/>
              <a:t>방음제</a:t>
            </a:r>
            <a:r>
              <a:rPr lang="ko-KR" altLang="en-US" sz="1800" dirty="0"/>
              <a:t> 공사 전 필수적인 부분만 진행</a:t>
            </a:r>
            <a:endParaRPr lang="en-US" altLang="ko-KR" sz="1800" dirty="0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6519073-FE1C-4390-A9DD-0C13CEEE257E}"/>
              </a:ext>
            </a:extLst>
          </p:cNvPr>
          <p:cNvGrpSpPr/>
          <p:nvPr/>
        </p:nvGrpSpPr>
        <p:grpSpPr>
          <a:xfrm>
            <a:off x="5289087" y="2992645"/>
            <a:ext cx="4386855" cy="3044637"/>
            <a:chOff x="5696712" y="2725041"/>
            <a:chExt cx="5550408" cy="3521134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62082F72-EC6E-4960-9EF3-9EC572E1B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872638" y="3395381"/>
              <a:ext cx="2374482" cy="2374482"/>
            </a:xfrm>
            <a:prstGeom prst="rect">
              <a:avLst/>
            </a:prstGeom>
          </p:spPr>
        </p:pic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198103D3-3ABB-480F-8AA1-69626FE38431}"/>
                </a:ext>
              </a:extLst>
            </p:cNvPr>
            <p:cNvGrpSpPr/>
            <p:nvPr/>
          </p:nvGrpSpPr>
          <p:grpSpPr>
            <a:xfrm>
              <a:off x="5696712" y="2779775"/>
              <a:ext cx="2647826" cy="3038731"/>
              <a:chOff x="6096000" y="3198875"/>
              <a:chExt cx="2449294" cy="3129226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B6DB9638-EF2B-4090-81CE-CD83B970B6E0}"/>
                  </a:ext>
                </a:extLst>
              </p:cNvPr>
              <p:cNvGrpSpPr/>
              <p:nvPr/>
            </p:nvGrpSpPr>
            <p:grpSpPr>
              <a:xfrm>
                <a:off x="6096000" y="3789008"/>
                <a:ext cx="2449294" cy="2539093"/>
                <a:chOff x="6490425" y="828862"/>
                <a:chExt cx="3426925" cy="3183971"/>
              </a:xfrm>
            </p:grpSpPr>
            <p:pic>
              <p:nvPicPr>
                <p:cNvPr id="37" name="그림 36">
                  <a:extLst>
                    <a:ext uri="{FF2B5EF4-FFF2-40B4-BE49-F238E27FC236}">
                      <a16:creationId xmlns:a16="http://schemas.microsoft.com/office/drawing/2014/main" id="{AD99880F-0434-45CB-8B9F-8BF8AC6A2E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90425" y="828862"/>
                  <a:ext cx="3426925" cy="3183971"/>
                </a:xfrm>
                <a:prstGeom prst="rect">
                  <a:avLst/>
                </a:prstGeom>
              </p:spPr>
            </p:pic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D0ED0DC1-CB8E-49C2-92D5-FD7B3D64E356}"/>
                    </a:ext>
                  </a:extLst>
                </p:cNvPr>
                <p:cNvSpPr/>
                <p:nvPr/>
              </p:nvSpPr>
              <p:spPr>
                <a:xfrm>
                  <a:off x="8691665" y="887432"/>
                  <a:ext cx="1191638" cy="228600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/>
                </a:p>
              </p:txBody>
            </p:sp>
          </p:grpSp>
          <p:cxnSp>
            <p:nvCxnSpPr>
              <p:cNvPr id="35" name="직선 화살표 연결선 34">
                <a:extLst>
                  <a:ext uri="{FF2B5EF4-FFF2-40B4-BE49-F238E27FC236}">
                    <a16:creationId xmlns:a16="http://schemas.microsoft.com/office/drawing/2014/main" id="{530593B0-9883-4188-90B5-7327B65E22C5}"/>
                  </a:ext>
                </a:extLst>
              </p:cNvPr>
              <p:cNvCxnSpPr>
                <a:cxnSpLocks/>
                <a:stCxn id="36" idx="2"/>
              </p:cNvCxnSpPr>
              <p:nvPr/>
            </p:nvCxnSpPr>
            <p:spPr>
              <a:xfrm>
                <a:off x="8057190" y="3492111"/>
                <a:ext cx="15424" cy="374746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510986B-8FAD-4A28-9471-2FE492C5C454}"/>
                  </a:ext>
                </a:extLst>
              </p:cNvPr>
              <p:cNvSpPr txBox="1"/>
              <p:nvPr/>
            </p:nvSpPr>
            <p:spPr>
              <a:xfrm>
                <a:off x="7717697" y="3198875"/>
                <a:ext cx="678985" cy="293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err="1">
                    <a:solidFill>
                      <a:srgbClr val="C00000"/>
                    </a:solidFill>
                  </a:rPr>
                  <a:t>가벽</a:t>
                </a:r>
                <a:endParaRPr lang="ko-KR" altLang="en-US" sz="1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A54EA7-05D6-4420-B306-85936D7150B7}"/>
                </a:ext>
              </a:extLst>
            </p:cNvPr>
            <p:cNvSpPr txBox="1"/>
            <p:nvPr/>
          </p:nvSpPr>
          <p:spPr>
            <a:xfrm>
              <a:off x="9058613" y="5961420"/>
              <a:ext cx="2124499" cy="2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/>
                <a:t>&lt;</a:t>
              </a:r>
              <a:r>
                <a:rPr lang="ko-KR" altLang="en-US" sz="1000" dirty="0"/>
                <a:t>실제 </a:t>
              </a:r>
              <a:r>
                <a:rPr lang="ko-KR" altLang="en-US" sz="1000" dirty="0" err="1"/>
                <a:t>가벽</a:t>
              </a:r>
              <a:r>
                <a:rPr lang="ko-KR" altLang="en-US" sz="1000" dirty="0"/>
                <a:t> 사진</a:t>
              </a:r>
              <a:r>
                <a:rPr lang="en-US" altLang="ko-KR" sz="1000" dirty="0"/>
                <a:t>&gt;</a:t>
              </a:r>
              <a:endParaRPr lang="ko-KR" altLang="en-US" sz="10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2CD4B1-F904-4706-894F-D508005C6F89}"/>
                </a:ext>
              </a:extLst>
            </p:cNvPr>
            <p:cNvSpPr txBox="1"/>
            <p:nvPr/>
          </p:nvSpPr>
          <p:spPr>
            <a:xfrm>
              <a:off x="6133644" y="5945154"/>
              <a:ext cx="1922222" cy="2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/>
                <a:t>&lt;</a:t>
              </a:r>
              <a:r>
                <a:rPr lang="ko-KR" altLang="en-US" sz="1000" dirty="0"/>
                <a:t>도면 상 위치</a:t>
              </a:r>
              <a:r>
                <a:rPr lang="en-US" altLang="ko-KR" sz="1000" dirty="0"/>
                <a:t>&gt;</a:t>
              </a:r>
              <a:endParaRPr lang="ko-KR" altLang="en-US" sz="1000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BA9314E-C9AE-45F1-94FB-8AD35BD7FC01}"/>
                </a:ext>
              </a:extLst>
            </p:cNvPr>
            <p:cNvSpPr/>
            <p:nvPr/>
          </p:nvSpPr>
          <p:spPr>
            <a:xfrm>
              <a:off x="7394774" y="3543575"/>
              <a:ext cx="926266" cy="141457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cxnSp>
          <p:nvCxnSpPr>
            <p:cNvPr id="31" name="직선 화살표 연결선 30">
              <a:extLst>
                <a:ext uri="{FF2B5EF4-FFF2-40B4-BE49-F238E27FC236}">
                  <a16:creationId xmlns:a16="http://schemas.microsoft.com/office/drawing/2014/main" id="{09ACB99E-BE26-48FE-A7EA-76AB35523F98}"/>
                </a:ext>
              </a:extLst>
            </p:cNvPr>
            <p:cNvCxnSpPr>
              <a:cxnSpLocks/>
            </p:cNvCxnSpPr>
            <p:nvPr/>
          </p:nvCxnSpPr>
          <p:spPr>
            <a:xfrm>
              <a:off x="9128264" y="3227832"/>
              <a:ext cx="0" cy="68671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>
              <a:extLst>
                <a:ext uri="{FF2B5EF4-FFF2-40B4-BE49-F238E27FC236}">
                  <a16:creationId xmlns:a16="http://schemas.microsoft.com/office/drawing/2014/main" id="{5CFB0E3E-6465-41B1-A4C2-5C63570FAE85}"/>
                </a:ext>
              </a:extLst>
            </p:cNvPr>
            <p:cNvCxnSpPr>
              <a:cxnSpLocks/>
            </p:cNvCxnSpPr>
            <p:nvPr/>
          </p:nvCxnSpPr>
          <p:spPr>
            <a:xfrm>
              <a:off x="9516561" y="3236976"/>
              <a:ext cx="0" cy="171907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2836E5-8DF1-46B3-8962-57820E8E0716}"/>
                </a:ext>
              </a:extLst>
            </p:cNvPr>
            <p:cNvSpPr txBox="1"/>
            <p:nvPr/>
          </p:nvSpPr>
          <p:spPr>
            <a:xfrm>
              <a:off x="8325622" y="2725041"/>
              <a:ext cx="2555738" cy="462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rgbClr val="C00000"/>
                  </a:solidFill>
                </a:rPr>
                <a:t>가벽</a:t>
              </a:r>
              <a:br>
                <a:rPr lang="en-US" altLang="ko-KR" sz="1000" b="1" dirty="0">
                  <a:solidFill>
                    <a:srgbClr val="C00000"/>
                  </a:solidFill>
                </a:rPr>
              </a:br>
              <a:r>
                <a:rPr lang="en-US" altLang="ko-KR" sz="1000" b="1" dirty="0">
                  <a:solidFill>
                    <a:srgbClr val="C00000"/>
                  </a:solidFill>
                </a:rPr>
                <a:t>(</a:t>
              </a:r>
              <a:r>
                <a:rPr lang="ko-KR" altLang="en-US" sz="1000" b="1" dirty="0" err="1">
                  <a:solidFill>
                    <a:srgbClr val="C00000"/>
                  </a:solidFill>
                </a:rPr>
                <a:t>가벽</a:t>
              </a:r>
              <a:r>
                <a:rPr lang="ko-KR" altLang="en-US" sz="1000" b="1" dirty="0">
                  <a:solidFill>
                    <a:srgbClr val="C00000"/>
                  </a:solidFill>
                </a:rPr>
                <a:t> 하단이 </a:t>
              </a:r>
              <a:r>
                <a:rPr lang="ko-KR" altLang="en-US" sz="1000" b="1" dirty="0" err="1">
                  <a:solidFill>
                    <a:srgbClr val="C00000"/>
                  </a:solidFill>
                </a:rPr>
                <a:t>튀어나와있음</a:t>
              </a:r>
              <a:r>
                <a:rPr lang="en-US" altLang="ko-KR" sz="1000" b="1" dirty="0">
                  <a:solidFill>
                    <a:srgbClr val="C00000"/>
                  </a:solidFill>
                </a:rPr>
                <a:t>)</a:t>
              </a:r>
              <a:endParaRPr lang="ko-KR" altLang="en-US" sz="1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710963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08085" y="1658446"/>
            <a:ext cx="9806816" cy="5267462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kumimoji="0" lang="en-US" altLang="ko-K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공사계획안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0" name="TextBox 1009">
            <a:extLst>
              <a:ext uri="{FF2B5EF4-FFF2-40B4-BE49-F238E27FC236}">
                <a16:creationId xmlns:a16="http://schemas.microsoft.com/office/drawing/2014/main" id="{4E9BAFAB-59FA-4C89-B25D-6248C2AB4169}"/>
              </a:ext>
            </a:extLst>
          </p:cNvPr>
          <p:cNvSpPr txBox="1"/>
          <p:nvPr/>
        </p:nvSpPr>
        <p:spPr>
          <a:xfrm>
            <a:off x="372121" y="1178603"/>
            <a:ext cx="822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tx1"/>
                </a:solidFill>
                <a:latin typeface="가는으뜸체" pitchFamily="18" charset="-127"/>
                <a:ea typeface="가는으뜸체" pitchFamily="18" charset="-127"/>
                <a:cs typeface="+mn-cs"/>
              </a:defRPr>
            </a:lvl9pPr>
          </a:lstStyle>
          <a:p>
            <a:pPr marL="0" marR="0" lvl="0" indent="0" algn="just" defTabSz="4526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차음벽체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방음문</a:t>
            </a:r>
            <a:r>
              <a: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설치</a:t>
            </a:r>
            <a:endParaRPr kumimoji="1" lang="en-US" altLang="ko-KR" sz="1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Helvetica Neue"/>
            </a:endParaRPr>
          </a:p>
        </p:txBody>
      </p:sp>
      <p:pic>
        <p:nvPicPr>
          <p:cNvPr id="11" name="Picture 2" descr="C:\Users\onnoo-15\Desktop\동국대학교_총장선거\png\7\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972" r="23541" b="72362"/>
          <a:stretch>
            <a:fillRect/>
          </a:stretch>
        </p:blipFill>
        <p:spPr bwMode="auto">
          <a:xfrm>
            <a:off x="108085" y="1187380"/>
            <a:ext cx="311872" cy="3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내용 개체 틀 8">
            <a:extLst>
              <a:ext uri="{FF2B5EF4-FFF2-40B4-BE49-F238E27FC236}">
                <a16:creationId xmlns:a16="http://schemas.microsoft.com/office/drawing/2014/main" id="{CDEB10F3-0A95-489C-BC3E-AD9FDEF337F8}"/>
              </a:ext>
            </a:extLst>
          </p:cNvPr>
          <p:cNvSpPr txBox="1">
            <a:spLocks/>
          </p:cNvSpPr>
          <p:nvPr/>
        </p:nvSpPr>
        <p:spPr>
          <a:xfrm>
            <a:off x="174908" y="1658446"/>
            <a:ext cx="9616180" cy="4769362"/>
          </a:xfrm>
          <a:prstGeom prst="rect">
            <a:avLst/>
          </a:prstGeom>
        </p:spPr>
        <p:txBody>
          <a:bodyPr/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35864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71728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07593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343457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/>
              <a:t>기존 벽체와 문의 제거</a:t>
            </a:r>
            <a:r>
              <a:rPr lang="en-US" altLang="ko-KR" sz="1800" dirty="0"/>
              <a:t> -&gt; </a:t>
            </a:r>
            <a:r>
              <a:rPr lang="ko-KR" altLang="en-US" sz="1800" dirty="0"/>
              <a:t>새 방음 벽체와 </a:t>
            </a:r>
            <a:r>
              <a:rPr lang="ko-KR" altLang="en-US" sz="1800" dirty="0" err="1"/>
              <a:t>방음문</a:t>
            </a:r>
            <a:r>
              <a:rPr lang="ko-KR" altLang="en-US" sz="1800" dirty="0"/>
              <a:t> 설치</a:t>
            </a:r>
            <a:endParaRPr lang="en-US" altLang="ko-KR" sz="1800" dirty="0"/>
          </a:p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/>
              <a:t>도장 및 기타 공사</a:t>
            </a:r>
            <a:endParaRPr lang="en-US" altLang="ko-KR" sz="1800" dirty="0"/>
          </a:p>
          <a:p>
            <a:pPr marL="2857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/>
              <a:t>폐기물 수거 </a:t>
            </a:r>
            <a:endParaRPr lang="en-US" altLang="ko-KR" sz="1800" dirty="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AF29562C-CF71-4B57-8E52-2B0074F22B67}"/>
              </a:ext>
            </a:extLst>
          </p:cNvPr>
          <p:cNvGrpSpPr/>
          <p:nvPr/>
        </p:nvGrpSpPr>
        <p:grpSpPr>
          <a:xfrm>
            <a:off x="1161142" y="3238150"/>
            <a:ext cx="7043291" cy="3471940"/>
            <a:chOff x="1161142" y="2652022"/>
            <a:chExt cx="9789464" cy="4062296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AAF9B9CF-8732-4737-8921-18056BE82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143" y="3181763"/>
              <a:ext cx="3181182" cy="300320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570C7E52-BFF3-4192-A280-DEE5E438E7A5}"/>
                </a:ext>
              </a:extLst>
            </p:cNvPr>
            <p:cNvSpPr/>
            <p:nvPr/>
          </p:nvSpPr>
          <p:spPr>
            <a:xfrm>
              <a:off x="1233715" y="3237008"/>
              <a:ext cx="3077004" cy="2156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4EC33B-114C-45D2-907D-639D766240DE}"/>
                </a:ext>
              </a:extLst>
            </p:cNvPr>
            <p:cNvSpPr txBox="1"/>
            <p:nvPr/>
          </p:nvSpPr>
          <p:spPr>
            <a:xfrm>
              <a:off x="1299625" y="6309517"/>
              <a:ext cx="1942385" cy="30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&lt;</a:t>
              </a:r>
              <a:r>
                <a:rPr lang="ko-KR" altLang="en-US" sz="1100" dirty="0"/>
                <a:t>도면 상 위치</a:t>
              </a:r>
              <a:r>
                <a:rPr lang="en-US" altLang="ko-KR" sz="1100" dirty="0"/>
                <a:t>&gt;</a:t>
              </a:r>
              <a:endParaRPr lang="ko-KR" altLang="en-US" sz="1100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341D31FD-1FA0-428C-AEC8-50A5D39AF52D}"/>
                </a:ext>
              </a:extLst>
            </p:cNvPr>
            <p:cNvSpPr/>
            <p:nvPr/>
          </p:nvSpPr>
          <p:spPr>
            <a:xfrm rot="5400000">
              <a:off x="-184040" y="4572592"/>
              <a:ext cx="2893565" cy="203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C0B34ED8-2540-4EB5-A562-B5829D14B0C8}"/>
                </a:ext>
              </a:extLst>
            </p:cNvPr>
            <p:cNvSpPr/>
            <p:nvPr/>
          </p:nvSpPr>
          <p:spPr>
            <a:xfrm>
              <a:off x="1161142" y="5902474"/>
              <a:ext cx="2514216" cy="2156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C82F5C7-9553-48B4-8A86-9F25563457D9}"/>
                </a:ext>
              </a:extLst>
            </p:cNvPr>
            <p:cNvSpPr/>
            <p:nvPr/>
          </p:nvSpPr>
          <p:spPr>
            <a:xfrm rot="5400000">
              <a:off x="2914054" y="4474205"/>
              <a:ext cx="2656720" cy="19981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C184E711-5B1F-48ED-9D65-8E868C192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2823" y="3209385"/>
              <a:ext cx="3612452" cy="3041606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87E8BF6-125D-4754-8D69-2AFA7B4061E1}"/>
                </a:ext>
              </a:extLst>
            </p:cNvPr>
            <p:cNvSpPr txBox="1"/>
            <p:nvPr/>
          </p:nvSpPr>
          <p:spPr>
            <a:xfrm>
              <a:off x="5371747" y="6340695"/>
              <a:ext cx="2277112" cy="30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&lt;</a:t>
              </a:r>
              <a:r>
                <a:rPr lang="ko-KR" altLang="en-US" sz="1100" dirty="0"/>
                <a:t>흡음자제 샘플</a:t>
              </a:r>
              <a:r>
                <a:rPr lang="en-US" altLang="ko-KR" sz="1100" dirty="0"/>
                <a:t>&gt;</a:t>
              </a:r>
              <a:endParaRPr lang="ko-KR" altLang="en-US" sz="1100" dirty="0"/>
            </a:p>
          </p:txBody>
        </p:sp>
        <p:cxnSp>
          <p:nvCxnSpPr>
            <p:cNvPr id="49" name="직선 화살표 연결선 48">
              <a:extLst>
                <a:ext uri="{FF2B5EF4-FFF2-40B4-BE49-F238E27FC236}">
                  <a16:creationId xmlns:a16="http://schemas.microsoft.com/office/drawing/2014/main" id="{C1D7C4E7-80DF-42E1-B47E-DB81ABAB2303}"/>
                </a:ext>
              </a:extLst>
            </p:cNvPr>
            <p:cNvCxnSpPr/>
            <p:nvPr/>
          </p:nvCxnSpPr>
          <p:spPr>
            <a:xfrm flipH="1">
              <a:off x="2980935" y="2976663"/>
              <a:ext cx="136780" cy="205100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A65780-8D29-4443-B4D6-A33FF9CF8291}"/>
                </a:ext>
              </a:extLst>
            </p:cNvPr>
            <p:cNvSpPr txBox="1"/>
            <p:nvPr/>
          </p:nvSpPr>
          <p:spPr>
            <a:xfrm>
              <a:off x="2193588" y="2652022"/>
              <a:ext cx="2068238" cy="30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 err="1">
                  <a:solidFill>
                    <a:schemeClr val="accent6"/>
                  </a:solidFill>
                </a:rPr>
                <a:t>차음벽체</a:t>
              </a:r>
              <a:r>
                <a:rPr lang="ko-KR" altLang="en-US" sz="1100" b="1" dirty="0">
                  <a:solidFill>
                    <a:schemeClr val="accent6"/>
                  </a:solidFill>
                </a:rPr>
                <a:t> 설치 </a:t>
              </a:r>
            </a:p>
          </p:txBody>
        </p:sp>
        <p:pic>
          <p:nvPicPr>
            <p:cNvPr id="51" name="Picture 2" descr="삼성방음 - 방음문,방음시창,인테리어 방음문">
              <a:extLst>
                <a:ext uri="{FF2B5EF4-FFF2-40B4-BE49-F238E27FC236}">
                  <a16:creationId xmlns:a16="http://schemas.microsoft.com/office/drawing/2014/main" id="{32074B9A-8503-4AA8-BA84-094333683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5773" y="3181763"/>
              <a:ext cx="2334833" cy="3116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2B288D6-3DB8-446F-BC73-EB7128EE47FC}"/>
                </a:ext>
              </a:extLst>
            </p:cNvPr>
            <p:cNvSpPr txBox="1"/>
            <p:nvPr/>
          </p:nvSpPr>
          <p:spPr>
            <a:xfrm>
              <a:off x="8621824" y="6313264"/>
              <a:ext cx="2277112" cy="30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&lt;</a:t>
              </a:r>
              <a:r>
                <a:rPr lang="ko-KR" altLang="en-US" sz="1100" dirty="0" err="1"/>
                <a:t>방음문</a:t>
              </a:r>
              <a:r>
                <a:rPr lang="ko-KR" altLang="en-US" sz="1100" dirty="0"/>
                <a:t> 예시</a:t>
              </a:r>
              <a:r>
                <a:rPr lang="en-US" altLang="ko-KR" sz="1100" dirty="0"/>
                <a:t>&gt;</a:t>
              </a:r>
              <a:endParaRPr lang="ko-KR" altLang="en-US" sz="1100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EED1D77-A6F7-461B-9B9F-41C188D32CAC}"/>
                </a:ext>
              </a:extLst>
            </p:cNvPr>
            <p:cNvSpPr/>
            <p:nvPr/>
          </p:nvSpPr>
          <p:spPr>
            <a:xfrm>
              <a:off x="3675357" y="5907129"/>
              <a:ext cx="666967" cy="21096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BD479F-65EF-41D4-9E95-BA3F422CFFA1}"/>
                </a:ext>
              </a:extLst>
            </p:cNvPr>
            <p:cNvSpPr txBox="1"/>
            <p:nvPr/>
          </p:nvSpPr>
          <p:spPr>
            <a:xfrm>
              <a:off x="3108387" y="6408225"/>
              <a:ext cx="2068238" cy="30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 err="1">
                  <a:solidFill>
                    <a:schemeClr val="accent5">
                      <a:lumMod val="50000"/>
                    </a:schemeClr>
                  </a:solidFill>
                </a:rPr>
                <a:t>방음문</a:t>
              </a:r>
              <a:r>
                <a:rPr lang="ko-KR" altLang="en-US" sz="1100" b="1" dirty="0">
                  <a:solidFill>
                    <a:schemeClr val="accent5">
                      <a:lumMod val="50000"/>
                    </a:schemeClr>
                  </a:solidFill>
                </a:rPr>
                <a:t> 설치 </a:t>
              </a:r>
            </a:p>
          </p:txBody>
        </p:sp>
        <p:cxnSp>
          <p:nvCxnSpPr>
            <p:cNvPr id="55" name="직선 화살표 연결선 54">
              <a:extLst>
                <a:ext uri="{FF2B5EF4-FFF2-40B4-BE49-F238E27FC236}">
                  <a16:creationId xmlns:a16="http://schemas.microsoft.com/office/drawing/2014/main" id="{8D4074FE-4865-4B5F-B8DD-49D101B5E6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9468" y="6118096"/>
              <a:ext cx="254789" cy="37608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22751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08085" y="1128692"/>
            <a:ext cx="9806816" cy="5797216"/>
          </a:xfrm>
          <a:prstGeom prst="rect">
            <a:avLst/>
          </a:prstGeom>
          <a:solidFill>
            <a:sysClr val="window" lastClr="FFFFFF">
              <a:lumMod val="95000"/>
              <a:alpha val="85098"/>
            </a:sysClr>
          </a:solidFill>
          <a:ln w="12700" cap="flat" cmpd="sng" algn="ctr">
            <a:noFill/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9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1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80" algn="just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5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1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89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60" algn="l" defTabSz="914339" rtl="0" eaLnBrk="1" latinLnBrk="1" hangingPunct="1">
              <a:defRPr kumimoji="1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651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sym typeface="Helvetica Neue"/>
            </a:endParaRPr>
          </a:p>
        </p:txBody>
      </p:sp>
      <p:sp>
        <p:nvSpPr>
          <p:cNvPr id="5" name="01"/>
          <p:cNvSpPr txBox="1"/>
          <p:nvPr/>
        </p:nvSpPr>
        <p:spPr>
          <a:xfrm>
            <a:off x="237334" y="213141"/>
            <a:ext cx="523911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300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sym typeface="Gotham Medium"/>
              </a:rPr>
              <a:t>0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Gotham Medium"/>
            </a:endParaRPr>
          </a:p>
        </p:txBody>
      </p:sp>
      <p:sp>
        <p:nvSpPr>
          <p:cNvPr id="39" name="슬라이드 번호"/>
          <p:cNvSpPr txBox="1">
            <a:spLocks/>
          </p:cNvSpPr>
          <p:nvPr/>
        </p:nvSpPr>
        <p:spPr>
          <a:xfrm>
            <a:off x="9777604" y="7262967"/>
            <a:ext cx="145203" cy="2179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9356" tIns="39356" rIns="39356" bIns="39356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5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otham"/>
                <a:ea typeface="Gotham"/>
                <a:cs typeface="Gotham"/>
                <a:sym typeface="Gotham"/>
              </a:defRPr>
            </a:lvl1pPr>
            <a:lvl2pPr marL="0" marR="0" indent="228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45260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5260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ko-KR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otham"/>
              </a:rPr>
              <a:pPr marL="0" marR="0" lvl="0" indent="0" algn="ctr" defTabSz="452602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otham"/>
            </a:endParaRPr>
          </a:p>
        </p:txBody>
      </p:sp>
      <p:sp>
        <p:nvSpPr>
          <p:cNvPr id="18" name="텍스트를 입력해주세요"/>
          <p:cNvSpPr txBox="1"/>
          <p:nvPr/>
        </p:nvSpPr>
        <p:spPr>
          <a:xfrm>
            <a:off x="1217307" y="213141"/>
            <a:ext cx="8705500" cy="5239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7172" tIns="37172" rIns="37172" bIns="37172" anchor="ctr">
            <a:spAutoFit/>
          </a:bodyPr>
          <a:lstStyle>
            <a:lvl1pPr algn="l" defTabSz="457200">
              <a:lnSpc>
                <a:spcPct val="120000"/>
              </a:lnSpc>
              <a:defRPr sz="2200" b="0">
                <a:solidFill>
                  <a:srgbClr val="614E41"/>
                </a:solidFill>
                <a:latin typeface="나눔스퀘어OTF ExtraBold"/>
                <a:ea typeface="나눔스퀘어OTF ExtraBold"/>
                <a:cs typeface="나눔스퀘어OTF ExtraBold"/>
                <a:sym typeface="나눔스퀘어OTF ExtraBold"/>
              </a:defRPr>
            </a:lvl1pPr>
          </a:lstStyle>
          <a:p>
            <a:pPr marL="0" marR="0" lvl="0" indent="0" algn="l" defTabSz="457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50" dirty="0"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활용방안</a:t>
            </a:r>
            <a:endParaRPr kumimoji="0" sz="28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sym typeface="나눔스퀘어OTF ExtraBold"/>
            </a:endParaRPr>
          </a:p>
        </p:txBody>
      </p:sp>
      <p:sp>
        <p:nvSpPr>
          <p:cNvPr id="13" name="내용 개체 틀 8">
            <a:extLst>
              <a:ext uri="{FF2B5EF4-FFF2-40B4-BE49-F238E27FC236}">
                <a16:creationId xmlns:a16="http://schemas.microsoft.com/office/drawing/2014/main" id="{CDEB10F3-0A95-489C-BC3E-AD9FDEF337F8}"/>
              </a:ext>
            </a:extLst>
          </p:cNvPr>
          <p:cNvSpPr txBox="1">
            <a:spLocks/>
          </p:cNvSpPr>
          <p:nvPr/>
        </p:nvSpPr>
        <p:spPr>
          <a:xfrm>
            <a:off x="174908" y="1160346"/>
            <a:ext cx="9616180" cy="5267462"/>
          </a:xfrm>
          <a:prstGeom prst="rect">
            <a:avLst/>
          </a:prstGeom>
        </p:spPr>
        <p:txBody>
          <a:bodyPr/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35864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71728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07593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343457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4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514350" indent="-5143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사물인터넷 및 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AI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연구 인프라 강화</a:t>
            </a:r>
            <a:endParaRPr lang="en-US" altLang="ko-KR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514350" lvl="5" indent="-51435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최신 </a:t>
            </a:r>
            <a:r>
              <a:rPr lang="en-US" altLang="ko-KR" dirty="0">
                <a:latin typeface="HY중고딕" panose="02030600000101010101" pitchFamily="18" charset="-127"/>
                <a:ea typeface="HY중고딕" panose="02030600000101010101" pitchFamily="18" charset="-127"/>
              </a:rPr>
              <a:t>AI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서버 도입 및 활용</a:t>
            </a:r>
            <a:r>
              <a:rPr lang="en-US" altLang="ko-KR" dirty="0">
                <a:latin typeface="HY중고딕" panose="02030600000101010101" pitchFamily="18" charset="-127"/>
                <a:ea typeface="HY중고딕" panose="02030600000101010101" pitchFamily="18" charset="-127"/>
              </a:rPr>
              <a:t> =&gt;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연구 경쟁력 확보</a:t>
            </a:r>
            <a:endParaRPr lang="en-US" altLang="ko-KR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514350" lvl="3" indent="-51435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우수한 연구성과 창출</a:t>
            </a:r>
            <a:endParaRPr lang="en-US" altLang="ko-KR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514350" indent="-5143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교육 품질 및 명성 제고</a:t>
            </a:r>
            <a:endParaRPr lang="en-US" altLang="ko-KR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514350" lvl="1" indent="-51435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개선된 연구인프라 홍보 </a:t>
            </a:r>
            <a:br>
              <a:rPr lang="en-US" altLang="ko-KR" dirty="0"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en-US" altLang="ko-KR" dirty="0">
                <a:latin typeface="HY중고딕" panose="02030600000101010101" pitchFamily="18" charset="-127"/>
                <a:ea typeface="HY중고딕" panose="02030600000101010101" pitchFamily="18" charset="-127"/>
              </a:rPr>
              <a:t>=&gt;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 우수 학부생 유치 및 대학원 진학률 향상</a:t>
            </a:r>
            <a:endParaRPr lang="en-US" altLang="ko-KR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201712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9356" tIns="39356" rIns="39356" bIns="39356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8193</TotalTime>
  <Words>351</Words>
  <Application>Microsoft Office PowerPoint</Application>
  <PresentationFormat>사용자 지정</PresentationFormat>
  <Paragraphs>66</Paragraphs>
  <Slides>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21" baseType="lpstr">
      <vt:lpstr>Gotham</vt:lpstr>
      <vt:lpstr>Gotham Medium</vt:lpstr>
      <vt:lpstr>Helvetica Neue</vt:lpstr>
      <vt:lpstr>Helvetica Neue Medium</vt:lpstr>
      <vt:lpstr>HY견고딕</vt:lpstr>
      <vt:lpstr>HY중고딕</vt:lpstr>
      <vt:lpstr>HY헤드라인M</vt:lpstr>
      <vt:lpstr>굴림</vt:lpstr>
      <vt:lpstr>나눔스퀘어OTF ExtraBold</vt:lpstr>
      <vt:lpstr>맑은 고딕</vt:lpstr>
      <vt:lpstr>Arial</vt:lpstr>
      <vt:lpstr>Wingdings</vt:lpstr>
      <vt:lpstr>1_White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Saetbyul Kim</dc:creator>
  <cp:lastModifiedBy>USER</cp:lastModifiedBy>
  <cp:revision>443</cp:revision>
  <cp:lastPrinted>2023-05-16T04:50:23Z</cp:lastPrinted>
  <dcterms:modified xsi:type="dcterms:W3CDTF">2024-10-18T07:09:16Z</dcterms:modified>
</cp:coreProperties>
</file>